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8" r:id="rId4"/>
    <p:sldId id="261" r:id="rId5"/>
    <p:sldId id="259" r:id="rId6"/>
    <p:sldId id="262" r:id="rId7"/>
    <p:sldId id="263" r:id="rId8"/>
    <p:sldId id="264" r:id="rId9"/>
    <p:sldId id="266" r:id="rId10"/>
    <p:sldId id="265" r:id="rId11"/>
    <p:sldId id="267" r:id="rId12"/>
    <p:sldId id="268" r:id="rId13"/>
    <p:sldId id="274" r:id="rId14"/>
    <p:sldId id="270" r:id="rId15"/>
    <p:sldId id="271" r:id="rId16"/>
    <p:sldId id="273" r:id="rId17"/>
    <p:sldId id="272" r:id="rId18"/>
    <p:sldId id="275" r:id="rId19"/>
    <p:sldId id="277" r:id="rId20"/>
    <p:sldId id="276" r:id="rId21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8560" autoAdjust="0"/>
    <p:restoredTop sz="94660"/>
  </p:normalViewPr>
  <p:slideViewPr>
    <p:cSldViewPr snapToGrid="0">
      <p:cViewPr varScale="1">
        <p:scale>
          <a:sx n="66" d="100"/>
          <a:sy n="66" d="100"/>
        </p:scale>
        <p:origin x="67" y="26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  <c:userShapes r:id="rId4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3"/>
          <c:order val="3"/>
          <c:tx>
            <c:v>République arabe syrienne</c:v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Lit>
              <c:ptCount val="1"/>
              <c:pt idx="0">
                <c:v>Quantité de l'aide alimentaire, en tonnes</c:v>
              </c:pt>
            </c:strLit>
          </c:cat>
          <c:val>
            <c:numLit>
              <c:formatCode>General</c:formatCode>
              <c:ptCount val="1"/>
              <c:pt idx="0">
                <c:v>1858943</c:v>
              </c:pt>
            </c:numLit>
          </c:val>
          <c:extLst>
            <c:ext xmlns:c16="http://schemas.microsoft.com/office/drawing/2014/chart" uri="{C3380CC4-5D6E-409C-BE32-E72D297353CC}">
              <c16:uniqueId val="{00000000-F77B-41D6-B53C-366889976B8D}"/>
            </c:ext>
          </c:extLst>
        </c:ser>
        <c:ser>
          <c:idx val="4"/>
          <c:order val="4"/>
          <c:tx>
            <c:v>Éthiopie</c:v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Lit>
              <c:ptCount val="1"/>
              <c:pt idx="0">
                <c:v>Quantité de l'aide alimentaire, en tonnes</c:v>
              </c:pt>
            </c:strLit>
          </c:cat>
          <c:val>
            <c:numLit>
              <c:formatCode>General</c:formatCode>
              <c:ptCount val="1"/>
              <c:pt idx="0">
                <c:v>1381294</c:v>
              </c:pt>
            </c:numLit>
          </c:val>
          <c:extLst>
            <c:ext xmlns:c16="http://schemas.microsoft.com/office/drawing/2014/chart" uri="{C3380CC4-5D6E-409C-BE32-E72D297353CC}">
              <c16:uniqueId val="{00000001-F77B-41D6-B53C-366889976B8D}"/>
            </c:ext>
          </c:extLst>
        </c:ser>
        <c:ser>
          <c:idx val="5"/>
          <c:order val="5"/>
          <c:tx>
            <c:v>Yémen</c:v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Lit>
              <c:ptCount val="1"/>
              <c:pt idx="0">
                <c:v>Quantité de l'aide alimentaire, en tonnes</c:v>
              </c:pt>
            </c:strLit>
          </c:cat>
          <c:val>
            <c:numLit>
              <c:formatCode>General</c:formatCode>
              <c:ptCount val="1"/>
              <c:pt idx="0">
                <c:v>1206484</c:v>
              </c:pt>
            </c:numLit>
          </c:val>
          <c:extLst>
            <c:ext xmlns:c16="http://schemas.microsoft.com/office/drawing/2014/chart" uri="{C3380CC4-5D6E-409C-BE32-E72D297353CC}">
              <c16:uniqueId val="{00000002-F77B-41D6-B53C-366889976B8D}"/>
            </c:ext>
          </c:extLst>
        </c:ser>
        <c:ser>
          <c:idx val="6"/>
          <c:order val="6"/>
          <c:tx>
            <c:v>Soudan du Sud</c:v>
          </c:tx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Lit>
              <c:ptCount val="1"/>
              <c:pt idx="0">
                <c:v>Quantité de l'aide alimentaire, en tonnes</c:v>
              </c:pt>
            </c:strLit>
          </c:cat>
          <c:val>
            <c:numLit>
              <c:formatCode>General</c:formatCode>
              <c:ptCount val="1"/>
              <c:pt idx="0">
                <c:v>695248</c:v>
              </c:pt>
            </c:numLit>
          </c:val>
          <c:extLst>
            <c:ext xmlns:c16="http://schemas.microsoft.com/office/drawing/2014/chart" uri="{C3380CC4-5D6E-409C-BE32-E72D297353CC}">
              <c16:uniqueId val="{00000003-F77B-41D6-B53C-366889976B8D}"/>
            </c:ext>
          </c:extLst>
        </c:ser>
        <c:ser>
          <c:idx val="7"/>
          <c:order val="7"/>
          <c:tx>
            <c:v>Soudan</c:v>
          </c:tx>
          <c:spPr>
            <a:solidFill>
              <a:schemeClr val="accent2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Lit>
              <c:ptCount val="1"/>
              <c:pt idx="0">
                <c:v>Quantité de l'aide alimentaire, en tonnes</c:v>
              </c:pt>
            </c:strLit>
          </c:cat>
          <c:val>
            <c:numLit>
              <c:formatCode>General</c:formatCode>
              <c:ptCount val="1"/>
              <c:pt idx="0">
                <c:v>669784</c:v>
              </c:pt>
            </c:numLit>
          </c:val>
          <c:extLst>
            <c:ext xmlns:c16="http://schemas.microsoft.com/office/drawing/2014/chart" uri="{C3380CC4-5D6E-409C-BE32-E72D297353CC}">
              <c16:uniqueId val="{00000004-F77B-41D6-B53C-366889976B8D}"/>
            </c:ext>
          </c:extLst>
        </c:ser>
        <c:ser>
          <c:idx val="8"/>
          <c:order val="8"/>
          <c:tx>
            <c:v>Kenya</c:v>
          </c:tx>
          <c:spPr>
            <a:solidFill>
              <a:schemeClr val="accent3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Lit>
              <c:ptCount val="1"/>
              <c:pt idx="0">
                <c:v>Quantité de l'aide alimentaire, en tonnes</c:v>
              </c:pt>
            </c:strLit>
          </c:cat>
          <c:val>
            <c:numLit>
              <c:formatCode>General</c:formatCode>
              <c:ptCount val="1"/>
              <c:pt idx="0">
                <c:v>552836</c:v>
              </c:pt>
            </c:numLit>
          </c:val>
          <c:extLst>
            <c:ext xmlns:c16="http://schemas.microsoft.com/office/drawing/2014/chart" uri="{C3380CC4-5D6E-409C-BE32-E72D297353CC}">
              <c16:uniqueId val="{00000005-F77B-41D6-B53C-366889976B8D}"/>
            </c:ext>
          </c:extLst>
        </c:ser>
        <c:ser>
          <c:idx val="9"/>
          <c:order val="9"/>
          <c:tx>
            <c:v>Bangladesh</c:v>
          </c:tx>
          <c:spPr>
            <a:solidFill>
              <a:schemeClr val="accent4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Lit>
              <c:ptCount val="1"/>
              <c:pt idx="0">
                <c:v>Quantité de l'aide alimentaire, en tonnes</c:v>
              </c:pt>
            </c:strLit>
          </c:cat>
          <c:val>
            <c:numLit>
              <c:formatCode>General</c:formatCode>
              <c:ptCount val="1"/>
              <c:pt idx="0">
                <c:v>348188</c:v>
              </c:pt>
            </c:numLit>
          </c:val>
          <c:extLst>
            <c:ext xmlns:c16="http://schemas.microsoft.com/office/drawing/2014/chart" uri="{C3380CC4-5D6E-409C-BE32-E72D297353CC}">
              <c16:uniqueId val="{00000006-F77B-41D6-B53C-366889976B8D}"/>
            </c:ext>
          </c:extLst>
        </c:ser>
        <c:ser>
          <c:idx val="10"/>
          <c:order val="10"/>
          <c:tx>
            <c:v>Somalie</c:v>
          </c:tx>
          <c:spPr>
            <a:solidFill>
              <a:schemeClr val="accent5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Lit>
              <c:ptCount val="1"/>
              <c:pt idx="0">
                <c:v>Quantité de l'aide alimentaire, en tonnes</c:v>
              </c:pt>
            </c:strLit>
          </c:cat>
          <c:val>
            <c:numLit>
              <c:formatCode>General</c:formatCode>
              <c:ptCount val="1"/>
              <c:pt idx="0">
                <c:v>292678</c:v>
              </c:pt>
            </c:numLit>
          </c:val>
          <c:extLst>
            <c:ext xmlns:c16="http://schemas.microsoft.com/office/drawing/2014/chart" uri="{C3380CC4-5D6E-409C-BE32-E72D297353CC}">
              <c16:uniqueId val="{00000007-F77B-41D6-B53C-366889976B8D}"/>
            </c:ext>
          </c:extLst>
        </c:ser>
        <c:ser>
          <c:idx val="11"/>
          <c:order val="11"/>
          <c:tx>
            <c:v>République démocratique du Congo</c:v>
          </c:tx>
          <c:spPr>
            <a:solidFill>
              <a:schemeClr val="accent6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Lit>
              <c:ptCount val="1"/>
              <c:pt idx="0">
                <c:v>Quantité de l'aide alimentaire, en tonnes</c:v>
              </c:pt>
            </c:strLit>
          </c:cat>
          <c:val>
            <c:numLit>
              <c:formatCode>General</c:formatCode>
              <c:ptCount val="1"/>
              <c:pt idx="0">
                <c:v>288502</c:v>
              </c:pt>
            </c:numLit>
          </c:val>
          <c:extLst>
            <c:ext xmlns:c16="http://schemas.microsoft.com/office/drawing/2014/chart" uri="{C3380CC4-5D6E-409C-BE32-E72D297353CC}">
              <c16:uniqueId val="{00000008-F77B-41D6-B53C-366889976B8D}"/>
            </c:ext>
          </c:extLst>
        </c:ser>
        <c:ser>
          <c:idx val="12"/>
          <c:order val="12"/>
          <c:tx>
            <c:v>Niger</c:v>
          </c:tx>
          <c:spPr>
            <a:solidFill>
              <a:schemeClr val="accent1">
                <a:lumMod val="80000"/>
                <a:lumOff val="20000"/>
              </a:schemeClr>
            </a:solidFill>
            <a:ln>
              <a:noFill/>
            </a:ln>
            <a:effectLst/>
          </c:spPr>
          <c:invertIfNegative val="0"/>
          <c:cat>
            <c:strLit>
              <c:ptCount val="1"/>
              <c:pt idx="0">
                <c:v>Quantité de l'aide alimentaire, en tonnes</c:v>
              </c:pt>
            </c:strLit>
          </c:cat>
          <c:val>
            <c:numLit>
              <c:formatCode>General</c:formatCode>
              <c:ptCount val="1"/>
              <c:pt idx="0">
                <c:v>276344</c:v>
              </c:pt>
            </c:numLit>
          </c:val>
          <c:extLst>
            <c:ext xmlns:c16="http://schemas.microsoft.com/office/drawing/2014/chart" uri="{C3380CC4-5D6E-409C-BE32-E72D297353CC}">
              <c16:uniqueId val="{00000009-F77B-41D6-B53C-366889976B8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529599375"/>
        <c:axId val="529603535"/>
        <c:extLst>
          <c:ext xmlns:c15="http://schemas.microsoft.com/office/drawing/2012/chart" uri="{02D57815-91ED-43cb-92C2-25804820EDAC}">
            <c15:filteredBar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Feuil1!$B$1</c15:sqref>
                        </c15:formulaRef>
                      </c:ext>
                    </c:extLst>
                    <c:strCache>
                      <c:ptCount val="1"/>
                      <c:pt idx="0">
                        <c:v>République arabe syrienne</c:v>
                      </c:pt>
                    </c:strCache>
                  </c:strRef>
                </c:tx>
                <c:spPr>
                  <a:solidFill>
                    <a:schemeClr val="accent1"/>
                  </a:solidFill>
                  <a:ln>
                    <a:noFill/>
                  </a:ln>
                  <a:effectLst/>
                </c:spPr>
                <c:invertIfNegative val="0"/>
                <c:cat>
                  <c:strLit>
                    <c:ptCount val="1"/>
                    <c:pt idx="0">
                      <c:v>Quantité de l'aide alimentaire, en tonnes</c:v>
                    </c:pt>
                  </c:strLit>
                </c:cat>
                <c:val>
                  <c:numRef>
                    <c:extLst>
                      <c:ext uri="{02D57815-91ED-43cb-92C2-25804820EDAC}">
                        <c15:formulaRef>
                          <c15:sqref>Feuil1!$B$2:$B$5</c15:sqref>
                        </c15:formulaRef>
                      </c:ext>
                    </c:extLst>
                    <c:numCache>
                      <c:formatCode>General</c:formatCode>
                      <c:ptCount val="4"/>
                      <c:pt idx="0">
                        <c:v>4.3</c:v>
                      </c:pt>
                      <c:pt idx="1">
                        <c:v>2.5</c:v>
                      </c:pt>
                      <c:pt idx="2">
                        <c:v>3.5</c:v>
                      </c:pt>
                      <c:pt idx="3">
                        <c:v>4.5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A-F77B-41D6-B53C-366889976B8D}"/>
                  </c:ext>
                </c:extLst>
              </c15:ser>
            </c15:filteredBarSeries>
            <c15:filteredBarSeries>
              <c15:ser>
                <c:idx val="1"/>
                <c:order val="1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Feuil1!$C$1</c15:sqref>
                        </c15:formulaRef>
                      </c:ext>
                    </c:extLst>
                    <c:strCache>
                      <c:ptCount val="1"/>
                      <c:pt idx="0">
                        <c:v>Série 2</c:v>
                      </c:pt>
                    </c:strCache>
                  </c:strRef>
                </c:tx>
                <c:spPr>
                  <a:solidFill>
                    <a:schemeClr val="accent2"/>
                  </a:solidFill>
                  <a:ln>
                    <a:noFill/>
                  </a:ln>
                  <a:effectLst/>
                </c:spPr>
                <c:invertIfNegative val="0"/>
                <c:cat>
                  <c:strLit>
                    <c:ptCount val="1"/>
                    <c:pt idx="0">
                      <c:v>Quantité de l'aide alimentaire, en tonnes</c:v>
                    </c:pt>
                  </c:strLit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Feuil1!$C$2:$C$5</c15:sqref>
                        </c15:formulaRef>
                      </c:ext>
                    </c:extLst>
                    <c:numCache>
                      <c:formatCode>General</c:formatCode>
                      <c:ptCount val="4"/>
                      <c:pt idx="0">
                        <c:v>2.4</c:v>
                      </c:pt>
                      <c:pt idx="1">
                        <c:v>4.4000000000000004</c:v>
                      </c:pt>
                      <c:pt idx="2">
                        <c:v>1.8</c:v>
                      </c:pt>
                      <c:pt idx="3">
                        <c:v>2.8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B-F77B-41D6-B53C-366889976B8D}"/>
                  </c:ext>
                </c:extLst>
              </c15:ser>
            </c15:filteredBarSeries>
            <c15:filteredBarSeries>
              <c15:ser>
                <c:idx val="2"/>
                <c:order val="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Feuil1!$D$1</c15:sqref>
                        </c15:formulaRef>
                      </c:ext>
                    </c:extLst>
                    <c:strCache>
                      <c:ptCount val="1"/>
                      <c:pt idx="0">
                        <c:v>Série 3</c:v>
                      </c:pt>
                    </c:strCache>
                  </c:strRef>
                </c:tx>
                <c:spPr>
                  <a:solidFill>
                    <a:schemeClr val="accent3"/>
                  </a:solidFill>
                  <a:ln>
                    <a:noFill/>
                  </a:ln>
                  <a:effectLst/>
                </c:spPr>
                <c:invertIfNegative val="0"/>
                <c:cat>
                  <c:strLit>
                    <c:ptCount val="1"/>
                    <c:pt idx="0">
                      <c:v>Quantité de l'aide alimentaire, en tonnes</c:v>
                    </c:pt>
                  </c:strLit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Feuil1!$D$2:$D$5</c15:sqref>
                        </c15:formulaRef>
                      </c:ext>
                    </c:extLst>
                    <c:numCache>
                      <c:formatCode>General</c:formatCode>
                      <c:ptCount val="4"/>
                      <c:pt idx="0">
                        <c:v>2</c:v>
                      </c:pt>
                      <c:pt idx="1">
                        <c:v>2</c:v>
                      </c:pt>
                      <c:pt idx="2">
                        <c:v>3</c:v>
                      </c:pt>
                      <c:pt idx="3">
                        <c:v>5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C-F77B-41D6-B53C-366889976B8D}"/>
                  </c:ext>
                </c:extLst>
              </c15:ser>
            </c15:filteredBarSeries>
          </c:ext>
        </c:extLst>
      </c:barChart>
      <c:catAx>
        <c:axId val="529599375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 dirty="0"/>
                  <a:t>Pays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529603535"/>
        <c:crosses val="autoZero"/>
        <c:auto val="1"/>
        <c:lblAlgn val="ctr"/>
        <c:lblOffset val="100"/>
        <c:noMultiLvlLbl val="0"/>
      </c:catAx>
      <c:valAx>
        <c:axId val="529603535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529599375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</c:dTable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0.08196</cdr:x>
      <cdr:y>0</cdr:y>
    </cdr:from>
    <cdr:to>
      <cdr:x>1</cdr:x>
      <cdr:y>0.9681</cdr:y>
    </cdr:to>
    <cdr:pic>
      <cdr:nvPicPr>
        <cdr:cNvPr id="2" name="chart">
          <a:extLst xmlns:a="http://schemas.openxmlformats.org/drawingml/2006/main">
            <a:ext uri="{FF2B5EF4-FFF2-40B4-BE49-F238E27FC236}">
              <a16:creationId xmlns:a16="http://schemas.microsoft.com/office/drawing/2014/main" id="{1F207099-36A8-4BB2-AE2D-191B15F32D57}"/>
            </a:ext>
          </a:extLst>
        </cdr:cNvPr>
        <cdr:cNvPicPr>
          <a:picLocks xmlns:a="http://schemas.openxmlformats.org/drawingml/2006/main" noChangeAspect="1"/>
        </cdr:cNvPicPr>
      </cdr:nvPicPr>
      <cdr:blipFill rotWithShape="1">
        <a:blip xmlns:a="http://schemas.openxmlformats.org/drawingml/2006/main" xmlns:r="http://schemas.openxmlformats.org/officeDocument/2006/relationships" r:embed="rId1"/>
        <a:srcRect xmlns:a="http://schemas.openxmlformats.org/drawingml/2006/main" l="25541" t="6543" r="25115" b="11843"/>
        <a:stretch xmlns:a="http://schemas.openxmlformats.org/drawingml/2006/main"/>
      </cdr:blipFill>
      <cdr:spPr>
        <a:xfrm xmlns:a="http://schemas.openxmlformats.org/drawingml/2006/main">
          <a:off x="435232" y="0"/>
          <a:ext cx="4874954" cy="3606074"/>
        </a:xfrm>
        <a:prstGeom xmlns:a="http://schemas.openxmlformats.org/drawingml/2006/main" prst="rect">
          <a:avLst/>
        </a:prstGeom>
      </cdr:spPr>
    </cdr:pic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74B43B-95FF-4C11-BCDF-812BC4A18571}" type="datetimeFigureOut">
              <a:rPr lang="fr-FR" smtClean="0"/>
              <a:t>14/09/2021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7C295E-7291-4D5F-A3A0-812C9C9089F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429699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F6C0A5B-379C-4162-BC2A-A6F88F0922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04007A9-9367-4289-8B61-6AD70DA15B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0D56A67-C58A-4573-B6A1-21B08C4863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07/09/2021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9D35DD5-9887-458F-AA98-782233078F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50D1895-147D-4989-8ABB-AF4F5F58F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35631-A7F3-4DD0-B62E-9749F9A5561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798790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3CDFB36-E49D-491A-8718-51B902415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25162369-C3D0-492C-A116-583BFAFED0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2F028FB-AD4A-4371-A6CA-B50A613342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07/09/2021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303C094-C4F5-4043-963F-91DED2447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535BEA0-F203-4A3A-8465-9857864E47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35631-A7F3-4DD0-B62E-9749F9A5561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147783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51D29D1B-5B77-4D3C-BE3B-674FFFF5CD5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17BD94C9-CEA0-4A8C-B72E-F4E7FFDF07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4A36230-275B-43B8-AE21-62E7EB3087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07/09/2021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EEA5EA4-7B5C-423F-9454-8C0D098FD1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68CD6E6-1FBC-49D2-8117-C16051C3A8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35631-A7F3-4DD0-B62E-9749F9A5561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494418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F2E8597-109A-4EC3-8533-8DEC58A0B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38B378E-E79E-46E8-820D-4AECE7DC5B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E50A247-1F2E-411A-8904-22EE222B6D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07/09/2021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C30E149-9218-43A6-B39B-AB68C3FC18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A85A432-DC67-4C8C-B2B6-EC8E95695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35631-A7F3-4DD0-B62E-9749F9A5561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708376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4DD0A66-1FD5-4D87-9B6E-19F0AFDD6D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DF3EA8E-414C-409B-83D3-440DC3266B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72D083A-E29F-439E-9A2C-225CAC8B12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07/09/2021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43B055A-374E-414A-AD32-1842A2DEA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59EF70C-19F5-4C17-BE8D-6CC6F6ECD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35631-A7F3-4DD0-B62E-9749F9A5561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027867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76124C5-0CEF-40DD-AC8E-50DF1480A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4D8C6C3-64A0-442C-86DA-CB99305CB3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77616145-CD84-4C10-A893-436DFBEF7C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359794ED-9BF4-4E37-A913-01A93AA1D7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07/09/2021</a:t>
            </a: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14F5C7A1-C0AE-4D88-A88E-7DECEBFD2B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DBAA623-F774-4CD8-879D-C16DCA6408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35631-A7F3-4DD0-B62E-9749F9A5561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500551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C585262-2736-4BAF-AEC9-EC1A0EF488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726B212-71FB-4484-A38D-8820C205C1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BCD4A57A-B4DF-4451-BC4B-4BE49F0AD4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DBC986CE-28BD-4B3E-8D80-E3D3C234A6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6E8CA9EA-D055-4247-99BB-C172B49169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4A0FF02D-46D0-4125-A7A2-DFCBBA15D0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07/09/2021</a:t>
            </a:r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94654750-9C3E-4DDF-A815-4F82F07B2A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E3CA8E28-D117-4918-B1D0-657F995D4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35631-A7F3-4DD0-B62E-9749F9A5561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309660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7966CB8-210F-466F-913F-8B0F3B126E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CB98DBB4-AA46-4CAB-896F-578E4ABFB5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07/09/2021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3D091DCF-729F-441F-BA7A-2322B5CE8F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18286D6-6120-43A4-B607-756499B0A7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35631-A7F3-4DD0-B62E-9749F9A5561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681787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981A085D-B4E9-4035-9A7C-94A46B025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07/09/2021</a:t>
            </a: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3F919CBA-4432-4F35-B753-2C5DF312A2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2B99407-0E1F-4563-852D-0D407EFA7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35631-A7F3-4DD0-B62E-9749F9A5561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715426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EB3FEF8-123F-4AEB-A4B3-8732732AFF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905D15D-2083-4F84-A026-B018F43709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0BF58A31-34AE-45BC-9F8B-8B2950D03B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62438D0-68AC-4134-858F-F914805798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07/09/2021</a:t>
            </a: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93034017-7CE1-4BCB-8074-318412DCDF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A7B90E0-D241-4512-BBC5-C4506838E8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35631-A7F3-4DD0-B62E-9749F9A5561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895036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730CF12-E178-4115-B634-1154EBB7F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87581FB7-4470-4F13-8C74-861AAD186A9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75AF7515-F9C8-4D29-B145-0B03FE3D23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BB92185-A93C-4247-844C-AB871B4CEB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07/09/2021</a:t>
            </a: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F8B66222-AC0B-48F6-BCB0-EF91DE4ED3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EC8D07A-32A0-44F1-B8F4-2E7E79550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35631-A7F3-4DD0-B62E-9749F9A5561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504516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E8B01962-5D20-457C-AE1B-9457D66AE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AB26025-703D-44BF-B83D-3D49C048E5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EB064FB-6C8C-4302-B47F-A64AD272AC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/>
              <a:t>07/09/2021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A59CB5E-93D0-4782-B6A9-B03FC38ADE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D67EB3D-A2EE-4BD5-B9B6-0567FF168F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D35631-A7F3-4DD0-B62E-9749F9A5561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837891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ian.be/IMG/pdf/3_-_la_faim_et_causes.pdf" TargetMode="External"/><Relationship Id="rId7" Type="http://schemas.openxmlformats.org/officeDocument/2006/relationships/hyperlink" Target="http://www.fao.org/3/ca9692fr/CA9692FR.pdf" TargetMode="External"/><Relationship Id="rId2" Type="http://schemas.openxmlformats.org/officeDocument/2006/relationships/hyperlink" Target="http://www.fao.org/home/fr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oxfam.org/fr/%20policy/bp91_africa_food_crisis" TargetMode="External"/><Relationship Id="rId5" Type="http://schemas.openxmlformats.org/officeDocument/2006/relationships/hyperlink" Target="http://www.conseil-economique-et-social.fr/rapport/doclon/08031806.pdf" TargetMode="External"/><Relationship Id="rId4" Type="http://schemas.openxmlformats.org/officeDocument/2006/relationships/hyperlink" Target="http://www.fao.org/%20publications/sofi/fr/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>
            <a:extLst>
              <a:ext uri="{FF2B5EF4-FFF2-40B4-BE49-F238E27FC236}">
                <a16:creationId xmlns:a16="http://schemas.microsoft.com/office/drawing/2014/main" id="{415AC211-F460-4947-A094-80A6575E2C1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Analyse des données pour l’année 2017</a:t>
            </a:r>
          </a:p>
        </p:txBody>
      </p:sp>
      <p:sp>
        <p:nvSpPr>
          <p:cNvPr id="6" name="AutoShape 6" descr="Organisation des Nations Unies pour l'alimentation et l'agriculture">
            <a:extLst>
              <a:ext uri="{FF2B5EF4-FFF2-40B4-BE49-F238E27FC236}">
                <a16:creationId xmlns:a16="http://schemas.microsoft.com/office/drawing/2014/main" id="{1D1936E8-3561-45D8-AAC5-2831AB716592}"/>
              </a:ext>
            </a:extLst>
          </p:cNvPr>
          <p:cNvSpPr>
            <a:spLocks noGrp="1" noChangeAspect="1" noChangeArrowheads="1"/>
          </p:cNvSpPr>
          <p:nvPr>
            <p:ph type="ctrTitle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0000"/>
          </a:bodyPr>
          <a:lstStyle/>
          <a:p>
            <a:r>
              <a:rPr lang="fr-FR" dirty="0"/>
              <a:t>FAO</a:t>
            </a:r>
            <a:br>
              <a:rPr lang="fr-FR" dirty="0"/>
            </a:br>
            <a:r>
              <a:rPr lang="fr-FR" dirty="0"/>
              <a:t>Organisation des Nations Unies </a:t>
            </a:r>
            <a:r>
              <a:rPr lang="fr-FR" sz="5300" dirty="0"/>
              <a:t>pour l’alimentation et l’agriculture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421730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A21F3F4-FDA6-42A2-A455-38EBC0742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3600" b="1" dirty="0"/>
              <a:t>Comparatifs des pays ayant le plus, le moins de disponibilité/habitant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F797418B-78B7-42DC-BC20-68D73990DD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62" r="20354"/>
          <a:stretch/>
        </p:blipFill>
        <p:spPr>
          <a:xfrm>
            <a:off x="2788389" y="1510315"/>
            <a:ext cx="6615222" cy="5544000"/>
          </a:xfrm>
        </p:spPr>
      </p:pic>
      <p:sp>
        <p:nvSpPr>
          <p:cNvPr id="6" name="Espace réservé de la date 5">
            <a:extLst>
              <a:ext uri="{FF2B5EF4-FFF2-40B4-BE49-F238E27FC236}">
                <a16:creationId xmlns:a16="http://schemas.microsoft.com/office/drawing/2014/main" id="{FBE4D0A1-3AF6-4903-BCC4-3CDEFA8291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07/09/2021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650AC00-9068-4953-BFE3-69DDC55198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35631-A7F3-4DD0-B62E-9749F9A55618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242214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1179157-2A7E-4746-BAEA-5E1239E60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fr-FR" sz="3600" b="1" dirty="0"/>
              <a:t>Répartition utilisation des céréales entre l’alimentation humaine et l’alimentation pour animaux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96C8BA8-C5EC-42DE-9CFF-300A31EA736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pPr algn="ctr"/>
            <a:r>
              <a:rPr lang="fr-FR" dirty="0"/>
              <a:t>Proportion utilisée  pour l'alimentation humaine :</a:t>
            </a:r>
          </a:p>
          <a:p>
            <a:pPr marL="0" indent="0" algn="ctr">
              <a:buNone/>
            </a:pPr>
            <a:r>
              <a:rPr lang="fr-FR" dirty="0"/>
              <a:t>42,75%</a:t>
            </a:r>
          </a:p>
          <a:p>
            <a:pPr algn="ctr"/>
            <a:endParaRPr lang="fr-FR" dirty="0"/>
          </a:p>
          <a:p>
            <a:pPr algn="ctr"/>
            <a:r>
              <a:rPr lang="fr-FR" dirty="0"/>
              <a:t>Proportion utilisée  pour l'alimentation animale:</a:t>
            </a:r>
          </a:p>
          <a:p>
            <a:pPr marL="0" indent="0" algn="ctr">
              <a:buNone/>
            </a:pPr>
            <a:r>
              <a:rPr lang="fr-FR" dirty="0"/>
              <a:t>36,29%</a:t>
            </a:r>
          </a:p>
          <a:p>
            <a:pPr marL="0" indent="0" algn="ctr">
              <a:buNone/>
            </a:pPr>
            <a:endParaRPr lang="fr-FR" dirty="0"/>
          </a:p>
          <a:p>
            <a:pPr marL="0" indent="0" algn="ctr">
              <a:buNone/>
            </a:pPr>
            <a:r>
              <a:rPr lang="fr-FR" sz="2200" dirty="0"/>
              <a:t>'Avoine', 'Blé', 'Céréales, Autres', 'Maïs', 'Millet', 'Orge', 'Riz (Eq Blanchi)', '</a:t>
            </a:r>
            <a:r>
              <a:rPr lang="fr-FR" sz="2200" dirty="0" err="1"/>
              <a:t>Seigle','Sorgho</a:t>
            </a:r>
            <a:r>
              <a:rPr lang="fr-FR" sz="2200" dirty="0"/>
              <a:t>'</a:t>
            </a:r>
          </a:p>
        </p:txBody>
      </p:sp>
      <p:pic>
        <p:nvPicPr>
          <p:cNvPr id="9" name="Espace réservé du contenu 8">
            <a:extLst>
              <a:ext uri="{FF2B5EF4-FFF2-40B4-BE49-F238E27FC236}">
                <a16:creationId xmlns:a16="http://schemas.microsoft.com/office/drawing/2014/main" id="{C2915B7D-89E5-47B0-8EA9-20C74F3B50C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56" t="11880" r="20741"/>
          <a:stretch/>
        </p:blipFill>
        <p:spPr>
          <a:xfrm>
            <a:off x="6274649" y="2129294"/>
            <a:ext cx="5678594" cy="4068000"/>
          </a:xfrm>
        </p:spPr>
      </p:pic>
      <p:sp>
        <p:nvSpPr>
          <p:cNvPr id="10" name="Espace réservé de la date 9">
            <a:extLst>
              <a:ext uri="{FF2B5EF4-FFF2-40B4-BE49-F238E27FC236}">
                <a16:creationId xmlns:a16="http://schemas.microsoft.com/office/drawing/2014/main" id="{59BE1ED8-C286-4373-83BA-D3097B1EE5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07/09/2021</a:t>
            </a:r>
          </a:p>
        </p:txBody>
      </p:sp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3CD2C1B7-E022-4A0B-A64D-FFF1C7C95B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35631-A7F3-4DD0-B62E-9749F9A55618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470786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7836580-B238-4FF0-86A7-C62BD7690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3600" b="1" dirty="0"/>
              <a:t>Utilisation du manioc par la Thaïlande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0546F98-B86E-4A98-B8C1-A871CF3725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1" y="5522359"/>
            <a:ext cx="10515599" cy="95332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fr-FR" sz="2400" dirty="0"/>
              <a:t>La Thaïlande exporte 83,41% de sa production de Manioc, quand sa population en état de sous nutrition est elle estimée à 6 200 000 personnes</a:t>
            </a:r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CF2622C6-4D94-4E18-856A-B000E8CD907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01" t="13087" r="21810" b="11425"/>
          <a:stretch/>
        </p:blipFill>
        <p:spPr>
          <a:xfrm>
            <a:off x="3355279" y="1335641"/>
            <a:ext cx="5481437" cy="3888000"/>
          </a:xfrm>
        </p:spPr>
      </p:pic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F8F2B01E-38FC-4170-A3C4-5EADD08C46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07/09/2021</a:t>
            </a:r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321104B4-54AF-4706-8B0C-12E27C53E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35631-A7F3-4DD0-B62E-9749F9A55618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786071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C31AB08-32EB-42B2-88E0-17969E374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3600" b="1" dirty="0"/>
              <a:t>Moyenne par continent de Kcal disponible /jour/personne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A6CBDE5-3CFD-482C-8EDD-467816762B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A5E7AD3-BF90-4BAF-905A-F44BE73039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895" t="44713" r="21379" b="19732"/>
          <a:stretch/>
        </p:blipFill>
        <p:spPr>
          <a:xfrm>
            <a:off x="838200" y="1825625"/>
            <a:ext cx="9583680" cy="4530725"/>
          </a:xfrm>
          <a:prstGeom prst="rect">
            <a:avLst/>
          </a:prstGeom>
        </p:spPr>
      </p:pic>
      <p:sp>
        <p:nvSpPr>
          <p:cNvPr id="6" name="Espace réservé de la date 5">
            <a:extLst>
              <a:ext uri="{FF2B5EF4-FFF2-40B4-BE49-F238E27FC236}">
                <a16:creationId xmlns:a16="http://schemas.microsoft.com/office/drawing/2014/main" id="{142ED167-3C16-4C0A-8A80-1D815287D2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07/09/2021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3231185-2EB6-4B6B-B69D-4E96244921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35631-A7F3-4DD0-B62E-9749F9A55618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081575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1179157-2A7E-4746-BAEA-5E1239E60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fr-FR" sz="3600" b="1" dirty="0"/>
              <a:t>Utilisation de la production entre l’alimentation humaine, les différents traitements, les pertes et l’exportation</a:t>
            </a:r>
          </a:p>
        </p:txBody>
      </p:sp>
      <p:pic>
        <p:nvPicPr>
          <p:cNvPr id="8" name="Espace réservé du contenu 7">
            <a:extLst>
              <a:ext uri="{FF2B5EF4-FFF2-40B4-BE49-F238E27FC236}">
                <a16:creationId xmlns:a16="http://schemas.microsoft.com/office/drawing/2014/main" id="{A4835BE3-0550-44F5-A409-43D3AB49BD1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l="63611" t="43236" r="18541" b="23866"/>
          <a:stretch/>
        </p:blipFill>
        <p:spPr>
          <a:xfrm>
            <a:off x="124091" y="2123090"/>
            <a:ext cx="5971909" cy="3096000"/>
          </a:xfrm>
        </p:spPr>
      </p:pic>
      <p:pic>
        <p:nvPicPr>
          <p:cNvPr id="7" name="Espace réservé du contenu 8">
            <a:extLst>
              <a:ext uri="{FF2B5EF4-FFF2-40B4-BE49-F238E27FC236}">
                <a16:creationId xmlns:a16="http://schemas.microsoft.com/office/drawing/2014/main" id="{1AC2393B-B0D6-427A-A8A3-45992E0242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96" t="13599" r="19904" b="12247"/>
          <a:stretch/>
        </p:blipFill>
        <p:spPr>
          <a:xfrm>
            <a:off x="5730529" y="1559214"/>
            <a:ext cx="6577085" cy="4428000"/>
          </a:xfrm>
          <a:prstGeom prst="rect">
            <a:avLst/>
          </a:prstGeom>
        </p:spPr>
      </p:pic>
      <p:sp>
        <p:nvSpPr>
          <p:cNvPr id="10" name="Espace réservé de la date 9">
            <a:extLst>
              <a:ext uri="{FF2B5EF4-FFF2-40B4-BE49-F238E27FC236}">
                <a16:creationId xmlns:a16="http://schemas.microsoft.com/office/drawing/2014/main" id="{73566CAF-F3A8-4625-B443-34BF2BD557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07/09/2021</a:t>
            </a:r>
          </a:p>
        </p:txBody>
      </p:sp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0B45ABF1-115A-4155-AB9C-39A542966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35631-A7F3-4DD0-B62E-9749F9A55618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965463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DB11FD7-7E43-4E3E-B551-7D2C1FE222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3600" b="1" dirty="0"/>
              <a:t>Proportion d’exportation de la production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CB8DA5B5-248A-4B4E-928D-81210EA9AD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317" y="1587937"/>
            <a:ext cx="11108574" cy="5184000"/>
          </a:xfrm>
        </p:spPr>
      </p:pic>
      <p:sp>
        <p:nvSpPr>
          <p:cNvPr id="6" name="Espace réservé de la date 5">
            <a:extLst>
              <a:ext uri="{FF2B5EF4-FFF2-40B4-BE49-F238E27FC236}">
                <a16:creationId xmlns:a16="http://schemas.microsoft.com/office/drawing/2014/main" id="{8E25F498-8301-4FCF-BEB0-E9AAAF2B6E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07/09/2021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42980E9-FE48-4A1C-8368-97B41681E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35631-A7F3-4DD0-B62E-9749F9A55618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136949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615B4E7-E1E0-49F8-8BB7-5C7F245DB0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01523"/>
          </a:xfrm>
        </p:spPr>
        <p:txBody>
          <a:bodyPr>
            <a:normAutofit/>
          </a:bodyPr>
          <a:lstStyle/>
          <a:p>
            <a:pPr algn="ctr"/>
            <a:r>
              <a:rPr lang="fr-FR" sz="3200" b="1" dirty="0"/>
              <a:t>Disponibilités par groupe de pays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4171717-639B-426B-A625-85C3C0FC3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07/09/2021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C01A770-01F1-4922-BE34-B3C2C7053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35631-A7F3-4DD0-B62E-9749F9A55618}" type="slidenum">
              <a:rPr lang="fr-FR" smtClean="0"/>
              <a:t>16</a:t>
            </a:fld>
            <a:endParaRPr lang="fr-FR"/>
          </a:p>
        </p:txBody>
      </p:sp>
      <p:pic>
        <p:nvPicPr>
          <p:cNvPr id="13" name="Espace réservé du contenu 12">
            <a:extLst>
              <a:ext uri="{FF2B5EF4-FFF2-40B4-BE49-F238E27FC236}">
                <a16:creationId xmlns:a16="http://schemas.microsoft.com/office/drawing/2014/main" id="{B3FC7695-5A49-4232-BF32-88AC702FD9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62838" t="54642" r="23750" b="11759"/>
          <a:stretch/>
        </p:blipFill>
        <p:spPr>
          <a:xfrm>
            <a:off x="504495" y="1124035"/>
            <a:ext cx="4036718" cy="2844000"/>
          </a:xfr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48A1DF8-4BAB-4892-96D0-F50793EAC926}"/>
              </a:ext>
            </a:extLst>
          </p:cNvPr>
          <p:cNvSpPr/>
          <p:nvPr/>
        </p:nvSpPr>
        <p:spPr>
          <a:xfrm>
            <a:off x="5885793" y="1240221"/>
            <a:ext cx="5202621" cy="2827282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5A8D15-BE20-40ED-95E4-FAAE12DC0151}"/>
              </a:ext>
            </a:extLst>
          </p:cNvPr>
          <p:cNvSpPr/>
          <p:nvPr/>
        </p:nvSpPr>
        <p:spPr>
          <a:xfrm>
            <a:off x="838200" y="4225159"/>
            <a:ext cx="4679731" cy="2496316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60CBD83-2036-4F8D-BEAD-42157C4EFDD6}"/>
              </a:ext>
            </a:extLst>
          </p:cNvPr>
          <p:cNvSpPr/>
          <p:nvPr/>
        </p:nvSpPr>
        <p:spPr>
          <a:xfrm>
            <a:off x="6096000" y="4225159"/>
            <a:ext cx="5257800" cy="2406869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17E72C2F-A472-40A9-92D2-6E4D991D0EF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2328" t="37357" r="21810" b="29390"/>
          <a:stretch/>
        </p:blipFill>
        <p:spPr>
          <a:xfrm>
            <a:off x="4874918" y="1124028"/>
            <a:ext cx="4762431" cy="2808000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6E69834D-AF9C-4032-B542-E14C0A4421C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2672" t="29809" r="21983" b="37203"/>
          <a:stretch/>
        </p:blipFill>
        <p:spPr>
          <a:xfrm>
            <a:off x="2382" y="3838912"/>
            <a:ext cx="4584581" cy="2772000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D2F43C52-83FF-4249-8017-9C749871052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2240" t="29809" r="21035" b="33037"/>
          <a:stretch/>
        </p:blipFill>
        <p:spPr>
          <a:xfrm>
            <a:off x="4749829" y="3823146"/>
            <a:ext cx="5127840" cy="3204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439D1273-B138-4E13-B2B5-8D3EBD2D8E4A}"/>
              </a:ext>
            </a:extLst>
          </p:cNvPr>
          <p:cNvSpPr/>
          <p:nvPr/>
        </p:nvSpPr>
        <p:spPr>
          <a:xfrm>
            <a:off x="9982200" y="1240221"/>
            <a:ext cx="2117089" cy="548125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sz="1600" dirty="0"/>
          </a:p>
          <a:p>
            <a:pPr algn="ctr"/>
            <a:r>
              <a:rPr lang="fr-FR" sz="1600" dirty="0"/>
              <a:t>Disponibilités alimentaire_(Kcal/personne/jour) </a:t>
            </a:r>
          </a:p>
          <a:p>
            <a:pPr algn="ctr"/>
            <a:endParaRPr lang="fr-FR" sz="1600" dirty="0"/>
          </a:p>
          <a:p>
            <a:pPr algn="ctr"/>
            <a:r>
              <a:rPr lang="fr-FR" sz="1600" dirty="0"/>
              <a:t>Rouge:</a:t>
            </a:r>
          </a:p>
          <a:p>
            <a:pPr algn="ctr"/>
            <a:r>
              <a:rPr lang="fr-FR" sz="1600" dirty="0"/>
              <a:t>&lt;2200 </a:t>
            </a:r>
          </a:p>
          <a:p>
            <a:pPr algn="ctr"/>
            <a:endParaRPr lang="fr-FR" sz="1600" dirty="0"/>
          </a:p>
          <a:p>
            <a:pPr algn="ctr"/>
            <a:r>
              <a:rPr lang="fr-FR" sz="1600" dirty="0"/>
              <a:t>Orange:</a:t>
            </a:r>
          </a:p>
          <a:p>
            <a:pPr algn="ctr"/>
            <a:r>
              <a:rPr lang="fr-FR" sz="1600" dirty="0"/>
              <a:t>Entre 2200 et 2500</a:t>
            </a:r>
          </a:p>
          <a:p>
            <a:pPr algn="ctr"/>
            <a:r>
              <a:rPr lang="fr-FR" sz="1600" dirty="0"/>
              <a:t>Vert:</a:t>
            </a:r>
          </a:p>
          <a:p>
            <a:pPr algn="ctr"/>
            <a:endParaRPr lang="fr-FR" sz="1600" dirty="0"/>
          </a:p>
          <a:p>
            <a:pPr algn="ctr"/>
            <a:r>
              <a:rPr lang="fr-FR" sz="1600" dirty="0"/>
              <a:t>&gt;2500</a:t>
            </a:r>
          </a:p>
        </p:txBody>
      </p:sp>
    </p:spTree>
    <p:extLst>
      <p:ext uri="{BB962C8B-B14F-4D97-AF65-F5344CB8AC3E}">
        <p14:creationId xmlns:p14="http://schemas.microsoft.com/office/powerpoint/2010/main" val="28556454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7836580-B238-4FF0-86A7-C62BD7690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fr-FR" sz="3600" b="1" dirty="0"/>
              <a:t>Taux d’Autosuffisance (TAS) </a:t>
            </a:r>
            <a:br>
              <a:rPr lang="fr-FR" sz="3600" b="1" dirty="0"/>
            </a:br>
            <a:endParaRPr lang="fr-FR" sz="1800" b="1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0546F98-B86E-4A98-B8C1-A871CF3725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61997" y="1303401"/>
            <a:ext cx="5620405" cy="2343690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endParaRPr lang="fr-FR" sz="1800" dirty="0">
              <a:latin typeface="+mj-lt"/>
              <a:ea typeface="+mj-ea"/>
              <a:cs typeface="+mj-cs"/>
            </a:endParaRPr>
          </a:p>
          <a:p>
            <a:pPr marL="0" indent="0" algn="ctr">
              <a:buNone/>
            </a:pPr>
            <a:endParaRPr lang="fr-FR" sz="1800" dirty="0">
              <a:latin typeface="+mj-lt"/>
              <a:ea typeface="+mj-ea"/>
              <a:cs typeface="+mj-cs"/>
            </a:endParaRPr>
          </a:p>
          <a:p>
            <a:pPr marL="0" indent="0" algn="ctr">
              <a:buNone/>
            </a:pPr>
            <a:r>
              <a:rPr lang="fr-FR" sz="1800" dirty="0">
                <a:latin typeface="+mj-lt"/>
                <a:ea typeface="+mj-ea"/>
                <a:cs typeface="+mj-cs"/>
              </a:rPr>
              <a:t> [Production/(</a:t>
            </a:r>
            <a:r>
              <a:rPr lang="fr-FR" sz="1800" dirty="0" err="1">
                <a:latin typeface="+mj-lt"/>
                <a:ea typeface="+mj-ea"/>
                <a:cs typeface="+mj-cs"/>
              </a:rPr>
              <a:t>Production+Importations-Exportations</a:t>
            </a:r>
            <a:r>
              <a:rPr lang="fr-FR" sz="1800" dirty="0">
                <a:latin typeface="+mj-lt"/>
                <a:ea typeface="+mj-ea"/>
                <a:cs typeface="+mj-cs"/>
              </a:rPr>
              <a:t>)]*100</a:t>
            </a:r>
          </a:p>
          <a:p>
            <a:pPr marL="0" indent="0" algn="ctr">
              <a:buNone/>
            </a:pPr>
            <a:br>
              <a:rPr lang="fr-FR" sz="1800" dirty="0">
                <a:latin typeface="+mj-lt"/>
                <a:ea typeface="+mj-ea"/>
                <a:cs typeface="+mj-cs"/>
              </a:rPr>
            </a:br>
            <a:r>
              <a:rPr lang="fr-FR" sz="1800" dirty="0">
                <a:latin typeface="+mj-lt"/>
                <a:ea typeface="+mj-ea"/>
                <a:cs typeface="+mj-cs"/>
              </a:rPr>
              <a:t>(Le TAS exprime l’importance de la production par rapport à la consommation intérieure. </a:t>
            </a:r>
          </a:p>
          <a:p>
            <a:pPr marL="0" indent="0" algn="ctr">
              <a:buNone/>
            </a:pPr>
            <a:r>
              <a:rPr lang="fr-FR" sz="1800" dirty="0">
                <a:latin typeface="+mj-lt"/>
                <a:ea typeface="+mj-ea"/>
                <a:cs typeface="+mj-cs"/>
              </a:rPr>
              <a:t>Plus le TAS est élevé, Plus le pays se rapproche de l'autosuffisance)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901224E7-896F-485D-A426-75B7368425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4800600" cy="2998623"/>
          </a:xfrm>
        </p:spPr>
        <p:txBody>
          <a:bodyPr>
            <a:normAutofit fontScale="92500" lnSpcReduction="10000"/>
          </a:bodyPr>
          <a:lstStyle/>
          <a:p>
            <a:endParaRPr lang="fr-FR" dirty="0"/>
          </a:p>
          <a:p>
            <a:endParaRPr lang="fr-FR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AC614C56-CC89-488C-9E13-AA2F2C1A25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749" t="28695" r="13732" b="51548"/>
          <a:stretch/>
        </p:blipFill>
        <p:spPr>
          <a:xfrm>
            <a:off x="399394" y="3867808"/>
            <a:ext cx="11109434" cy="2625068"/>
          </a:xfrm>
          <a:prstGeom prst="rect">
            <a:avLst/>
          </a:prstGeom>
        </p:spPr>
      </p:pic>
      <p:sp>
        <p:nvSpPr>
          <p:cNvPr id="11" name="Espace réservé de la date 10">
            <a:extLst>
              <a:ext uri="{FF2B5EF4-FFF2-40B4-BE49-F238E27FC236}">
                <a16:creationId xmlns:a16="http://schemas.microsoft.com/office/drawing/2014/main" id="{BC1E8CB5-1317-426A-92C7-4FF112F4ED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07/09/2021</a:t>
            </a:r>
          </a:p>
        </p:txBody>
      </p:sp>
      <p:sp>
        <p:nvSpPr>
          <p:cNvPr id="12" name="Espace réservé du numéro de diapositive 11">
            <a:extLst>
              <a:ext uri="{FF2B5EF4-FFF2-40B4-BE49-F238E27FC236}">
                <a16:creationId xmlns:a16="http://schemas.microsoft.com/office/drawing/2014/main" id="{B95710D7-7209-4835-937F-4141FC3C61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35631-A7F3-4DD0-B62E-9749F9A55618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625184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85EB5C8-6042-4ADC-B37A-34BB33C28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3600" b="1" dirty="0"/>
              <a:t>Conclusion</a:t>
            </a:r>
            <a:br>
              <a:rPr lang="fr-FR" sz="3600" b="1" dirty="0"/>
            </a:br>
            <a:r>
              <a:rPr lang="fr-FR" sz="3200" b="1" dirty="0"/>
              <a:t>Distribution mondiale des variables</a:t>
            </a:r>
            <a:endParaRPr lang="fr-FR" sz="3600" b="1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F80BFFF-AE90-445D-9721-669109A96E1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B73033A-D393-44A3-8934-FD7FDCD25B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44937" y="1825625"/>
            <a:ext cx="4508863" cy="4351338"/>
          </a:xfrm>
        </p:spPr>
        <p:txBody>
          <a:bodyPr/>
          <a:lstStyle/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/>
              <a:t>Au vue des données recueillies, il est nécessaire de relier les raisons causant la malnutrition dans le monde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B96A3D0F-29E6-42EA-9D86-6B4A52D58D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07/09/2021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441F69E-B464-45AC-B332-06917C15D0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35631-A7F3-4DD0-B62E-9749F9A55618}" type="slidenum">
              <a:rPr lang="fr-FR" smtClean="0"/>
              <a:t>18</a:t>
            </a:fld>
            <a:endParaRPr lang="fr-FR"/>
          </a:p>
        </p:txBody>
      </p:sp>
      <p:pic>
        <p:nvPicPr>
          <p:cNvPr id="7" name="Espace réservé du contenu 3">
            <a:extLst>
              <a:ext uri="{FF2B5EF4-FFF2-40B4-BE49-F238E27FC236}">
                <a16:creationId xmlns:a16="http://schemas.microsoft.com/office/drawing/2014/main" id="{155A824D-EFF6-4600-9139-00D94CA537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983" t="44406" r="23448" b="21877"/>
          <a:stretch/>
        </p:blipFill>
        <p:spPr>
          <a:xfrm>
            <a:off x="317714" y="1825625"/>
            <a:ext cx="635740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5488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D524631-5E18-42C2-80B0-B2DBEA12C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3600" b="1" dirty="0"/>
              <a:t>Les causes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DE6C2AF-A026-4E3D-9568-33D74D5C69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fr-FR" dirty="0"/>
              <a:t>Naturelles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622FD775-C16C-4ECB-9767-30AA9832ACF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r>
              <a:rPr lang="fr-FR" sz="3200" dirty="0">
                <a:latin typeface="+mj-lt"/>
                <a:ea typeface="+mj-ea"/>
                <a:cs typeface="+mj-cs"/>
              </a:rPr>
              <a:t>Dérèglement climatique</a:t>
            </a:r>
          </a:p>
          <a:p>
            <a:r>
              <a:rPr lang="fr-FR" sz="3200" dirty="0">
                <a:latin typeface="+mj-lt"/>
                <a:ea typeface="+mj-ea"/>
                <a:cs typeface="+mj-cs"/>
              </a:rPr>
              <a:t>Les catastrophes naturelles</a:t>
            </a:r>
          </a:p>
          <a:p>
            <a:r>
              <a:rPr lang="fr-FR" sz="3200" dirty="0">
                <a:latin typeface="+mj-lt"/>
                <a:ea typeface="+mj-ea"/>
                <a:cs typeface="+mj-cs"/>
              </a:rPr>
              <a:t>Les pandémies</a:t>
            </a:r>
          </a:p>
          <a:p>
            <a:r>
              <a:rPr lang="fr-FR" sz="2000" dirty="0"/>
              <a:t>Pollution de l’eau et des sols</a:t>
            </a:r>
            <a:endParaRPr lang="fr-FR" sz="3200" dirty="0">
              <a:latin typeface="+mj-lt"/>
              <a:ea typeface="+mj-ea"/>
              <a:cs typeface="+mj-cs"/>
            </a:endParaRPr>
          </a:p>
          <a:p>
            <a:endParaRPr lang="fr-FR" dirty="0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2E21CC43-A2AA-4A93-B4C4-454748521E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fr-FR" dirty="0"/>
              <a:t>S</a:t>
            </a:r>
            <a:r>
              <a:rPr lang="fr-FR" b="1" i="0" dirty="0">
                <a:solidFill>
                  <a:srgbClr val="4A4A4A"/>
                </a:solidFill>
                <a:effectLst/>
                <a:latin typeface="latoregular"/>
              </a:rPr>
              <a:t>ocio-économiques</a:t>
            </a:r>
            <a:endParaRPr lang="fr-FR" dirty="0"/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A8D9BE5B-C001-4A20-B37E-E4DA0CE6561C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85000" lnSpcReduction="20000"/>
          </a:bodyPr>
          <a:lstStyle/>
          <a:p>
            <a:r>
              <a:rPr lang="fr-FR" sz="3200" dirty="0">
                <a:latin typeface="+mj-lt"/>
                <a:ea typeface="+mj-ea"/>
                <a:cs typeface="+mj-cs"/>
              </a:rPr>
              <a:t>Les conflits</a:t>
            </a:r>
          </a:p>
          <a:p>
            <a:r>
              <a:rPr lang="fr-FR" sz="3200" dirty="0">
                <a:latin typeface="+mj-lt"/>
                <a:ea typeface="+mj-ea"/>
                <a:cs typeface="+mj-cs"/>
              </a:rPr>
              <a:t>Les problèmes structurels du système agricole et alimentaire mondiale</a:t>
            </a:r>
          </a:p>
          <a:p>
            <a:r>
              <a:rPr lang="fr-FR" sz="3200" dirty="0">
                <a:latin typeface="+mj-lt"/>
                <a:ea typeface="+mj-ea"/>
                <a:cs typeface="+mj-cs"/>
              </a:rPr>
              <a:t>La répartition inégale des ressources et des revenus de la croissance</a:t>
            </a:r>
          </a:p>
          <a:p>
            <a:r>
              <a:rPr lang="fr-FR" sz="3200" dirty="0">
                <a:latin typeface="+mj-lt"/>
                <a:ea typeface="+mj-ea"/>
                <a:cs typeface="+mj-cs"/>
              </a:rPr>
              <a:t>La privatisation des ressources</a:t>
            </a:r>
          </a:p>
          <a:p>
            <a:r>
              <a:rPr lang="fr-FR" sz="3200" dirty="0">
                <a:latin typeface="+mj-lt"/>
                <a:ea typeface="+mj-ea"/>
                <a:cs typeface="+mj-cs"/>
              </a:rPr>
              <a:t>la volatilité des cours des matières premières Agricoles…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F2CD49E9-95C5-4AD8-8BEB-02AC10078E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07/09/2021</a:t>
            </a:r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6B3532FF-F2F3-4FE3-A5B0-E7236C45B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35631-A7F3-4DD0-B62E-9749F9A55618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612821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84C881-F266-47F7-8232-656251C3AD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90919"/>
          </a:xfrm>
        </p:spPr>
        <p:txBody>
          <a:bodyPr/>
          <a:lstStyle/>
          <a:p>
            <a:pPr algn="ctr"/>
            <a:r>
              <a:rPr lang="fr-FR" dirty="0"/>
              <a:t>SOMMAIRE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9BBAEF5-CF65-4798-8413-5697BDBE62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6043"/>
            <a:ext cx="10515600" cy="5236831"/>
          </a:xfrm>
        </p:spPr>
        <p:txBody>
          <a:bodyPr>
            <a:noAutofit/>
          </a:bodyPr>
          <a:lstStyle/>
          <a:p>
            <a:r>
              <a:rPr lang="fr-FR" sz="1800" dirty="0"/>
              <a:t>Proportion de personnes en état de sous-nutrition &amp; Type de sous nutrition</a:t>
            </a:r>
          </a:p>
          <a:p>
            <a:r>
              <a:rPr lang="fr-FR" sz="1800" dirty="0"/>
              <a:t>Nombre théorique de personnes qui pourraient être nourries et à base de produits végétaux</a:t>
            </a:r>
          </a:p>
          <a:p>
            <a:r>
              <a:rPr lang="fr-FR" sz="1800" dirty="0"/>
              <a:t>Analyse de l’utilisation de la disponibilité intérieure</a:t>
            </a:r>
          </a:p>
          <a:p>
            <a:r>
              <a:rPr lang="fr-FR" sz="1800" dirty="0"/>
              <a:t>Pays dont la proportion de personnes sous-alimentées est la plus forte en 2017</a:t>
            </a:r>
          </a:p>
          <a:p>
            <a:r>
              <a:rPr lang="fr-FR" sz="1800" dirty="0"/>
              <a:t>Pays qui ont le plus bénéficiés d’aide alimentaire depuis 2013</a:t>
            </a:r>
          </a:p>
          <a:p>
            <a:r>
              <a:rPr lang="fr-FR" sz="1800" dirty="0"/>
              <a:t>Pays ayant le plus, le moins de disponibilités/habitant</a:t>
            </a:r>
          </a:p>
          <a:p>
            <a:r>
              <a:rPr lang="fr-FR" sz="1800" dirty="0"/>
              <a:t>Répartition utilisation des céréales</a:t>
            </a:r>
          </a:p>
          <a:p>
            <a:r>
              <a:rPr lang="fr-FR" sz="1800" dirty="0"/>
              <a:t>Utilisation du manioc en Thaïlande</a:t>
            </a:r>
          </a:p>
          <a:p>
            <a:r>
              <a:rPr lang="fr-FR" sz="1800" dirty="0"/>
              <a:t>Analyse via Kcal: Moyenne par continent &amp; Disponibilités par groupe de pays</a:t>
            </a:r>
          </a:p>
          <a:p>
            <a:r>
              <a:rPr lang="fr-FR" sz="1800" dirty="0"/>
              <a:t>Utilisation de la production</a:t>
            </a:r>
          </a:p>
          <a:p>
            <a:r>
              <a:rPr lang="fr-FR" sz="1800" dirty="0"/>
              <a:t>Disponibilités par groupe de pays</a:t>
            </a:r>
          </a:p>
          <a:p>
            <a:r>
              <a:rPr lang="fr-FR" sz="1800" dirty="0"/>
              <a:t>Taux d’Autosuffisance (TAS)</a:t>
            </a:r>
          </a:p>
          <a:p>
            <a:r>
              <a:rPr lang="fr-FR" sz="1800" dirty="0"/>
              <a:t>Distribution des variables: Aide alimentaire, nourriture, population en sous nutrition, TAS</a:t>
            </a:r>
          </a:p>
          <a:p>
            <a:r>
              <a:rPr lang="fr-FR" sz="1800" dirty="0"/>
              <a:t>Les causes</a:t>
            </a:r>
          </a:p>
          <a:p>
            <a:endParaRPr lang="fr-FR" sz="1800" dirty="0"/>
          </a:p>
          <a:p>
            <a:endParaRPr lang="fr-FR" sz="1800" dirty="0"/>
          </a:p>
          <a:p>
            <a:endParaRPr lang="fr-FR" sz="1800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367EFB4-A0AA-4FF6-92D8-504B3D6C03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07/09/2021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E76CFB62-B19F-4173-94DB-3D474267C7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35631-A7F3-4DD0-B62E-9749F9A55618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061499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B6ED2CF-2463-4D8A-8E93-C18EC97737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sz="3600" b="1" dirty="0"/>
              <a:t>Sources</a:t>
            </a:r>
            <a:endParaRPr lang="fr-FR" b="1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20CFF2D-D869-4C79-975B-F8A411FBAF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90940"/>
            <a:ext cx="10515600" cy="4351338"/>
          </a:xfrm>
        </p:spPr>
        <p:txBody>
          <a:bodyPr>
            <a:normAutofit fontScale="85000" lnSpcReduction="2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fr-FR" sz="1400" dirty="0"/>
              <a:t> FAO: Site internet</a:t>
            </a:r>
          </a:p>
          <a:p>
            <a:pPr marL="0" indent="0">
              <a:buNone/>
            </a:pPr>
            <a:r>
              <a:rPr lang="fr-FR" sz="14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http://www.fao.org/home/fr/</a:t>
            </a:r>
            <a:endParaRPr lang="fr-FR" sz="1400" dirty="0"/>
          </a:p>
          <a:p>
            <a:pPr marL="0" indent="0">
              <a:buNone/>
            </a:pPr>
            <a:endParaRPr lang="fr-FR" sz="1400" dirty="0"/>
          </a:p>
          <a:p>
            <a:pPr>
              <a:buFont typeface="Wingdings" panose="05000000000000000000" pitchFamily="2" charset="2"/>
              <a:buChar char="Ø"/>
            </a:pPr>
            <a:r>
              <a:rPr lang="fr-FR" sz="1400" dirty="0"/>
              <a:t>La situation de la faim dans le monde et ses causes structurelles</a:t>
            </a:r>
          </a:p>
          <a:p>
            <a:pPr marL="0" indent="0">
              <a:buNone/>
            </a:pPr>
            <a:r>
              <a:rPr lang="fr-FR" sz="1400" dirty="0">
                <a:hlinkClick r:id="rId3"/>
              </a:rPr>
              <a:t>https://www.fian.be/IMG/pdf/3_-_la_faim_et_causes.pdf</a:t>
            </a:r>
            <a:endParaRPr lang="fr-FR" sz="1400" dirty="0"/>
          </a:p>
          <a:p>
            <a:pPr marL="0" indent="0">
              <a:buNone/>
            </a:pPr>
            <a:endParaRPr lang="fr-FR" sz="1400" dirty="0"/>
          </a:p>
          <a:p>
            <a:pPr>
              <a:buFont typeface="Wingdings" panose="05000000000000000000" pitchFamily="2" charset="2"/>
              <a:buChar char="Ø"/>
            </a:pPr>
            <a:r>
              <a:rPr lang="fr-FR" sz="1400" dirty="0"/>
              <a:t>Organisation des Nations-unies pour l’alimentation et l’agriculture, « l’état de l’insécurité alimentaire dans le monde », rapport publié chaque année et disponible à l’adresse suivante : </a:t>
            </a:r>
          </a:p>
          <a:p>
            <a:pPr marL="0" indent="0">
              <a:buNone/>
            </a:pPr>
            <a:r>
              <a:rPr lang="fr-FR" sz="1400" dirty="0">
                <a:hlinkClick r:id="rId4"/>
              </a:rPr>
              <a:t>http://www.fao.org/ publications/</a:t>
            </a:r>
            <a:r>
              <a:rPr lang="fr-FR" sz="1400" dirty="0" err="1">
                <a:hlinkClick r:id="rId4"/>
              </a:rPr>
              <a:t>sofi</a:t>
            </a:r>
            <a:r>
              <a:rPr lang="fr-FR" sz="1400" dirty="0">
                <a:hlinkClick r:id="rId4"/>
              </a:rPr>
              <a:t>/</a:t>
            </a:r>
            <a:r>
              <a:rPr lang="fr-FR" sz="1400" dirty="0" err="1">
                <a:hlinkClick r:id="rId4"/>
              </a:rPr>
              <a:t>fr</a:t>
            </a:r>
            <a:r>
              <a:rPr lang="fr-FR" sz="1400" dirty="0">
                <a:hlinkClick r:id="rId4"/>
              </a:rPr>
              <a:t>/ </a:t>
            </a:r>
            <a:endParaRPr lang="fr-FR" sz="1400" dirty="0"/>
          </a:p>
          <a:p>
            <a:pPr marL="0" indent="0">
              <a:buNone/>
            </a:pPr>
            <a:endParaRPr lang="fr-FR" sz="1400" dirty="0"/>
          </a:p>
          <a:p>
            <a:pPr>
              <a:buFont typeface="Wingdings" panose="05000000000000000000" pitchFamily="2" charset="2"/>
              <a:buChar char="Ø"/>
            </a:pPr>
            <a:r>
              <a:rPr lang="fr-FR" sz="1400" dirty="0"/>
              <a:t>&gt; Étude du Conseil économique et social présentée par Mme Jocelyne </a:t>
            </a:r>
            <a:r>
              <a:rPr lang="fr-FR" sz="1400" dirty="0" err="1"/>
              <a:t>Hacquemand</a:t>
            </a:r>
            <a:r>
              <a:rPr lang="fr-FR" sz="1400" dirty="0"/>
              <a:t> au nom de la section de l’agriculture et de l’alimentation, « Faim dans le monde et politiques agricoles et alimentaires: Bilan et perspectives », France, 2008, </a:t>
            </a:r>
          </a:p>
          <a:p>
            <a:pPr marL="0" indent="0">
              <a:buNone/>
            </a:pPr>
            <a:r>
              <a:rPr lang="fr-FR" sz="1400" dirty="0">
                <a:hlinkClick r:id="rId5"/>
              </a:rPr>
              <a:t>http://www.conseil-economique-et-social.fr/rapport/doclon/08031806.pdf </a:t>
            </a:r>
            <a:endParaRPr lang="fr-FR" sz="1400" dirty="0"/>
          </a:p>
          <a:p>
            <a:pPr marL="0" indent="0">
              <a:buNone/>
            </a:pPr>
            <a:endParaRPr lang="fr-FR" sz="1400" dirty="0"/>
          </a:p>
          <a:p>
            <a:pPr>
              <a:buFont typeface="Wingdings" panose="05000000000000000000" pitchFamily="2" charset="2"/>
              <a:buChar char="Ø"/>
            </a:pPr>
            <a:r>
              <a:rPr lang="fr-FR" sz="1400" dirty="0"/>
              <a:t>&gt; </a:t>
            </a:r>
            <a:r>
              <a:rPr lang="fr-FR" sz="1400" dirty="0" err="1"/>
              <a:t>oxfam</a:t>
            </a:r>
            <a:r>
              <a:rPr lang="fr-FR" sz="1400" dirty="0"/>
              <a:t> International, « les Causes de la Faim : examen des crises alimentaires qui secouent l’Afrique », 2006, </a:t>
            </a:r>
          </a:p>
          <a:p>
            <a:pPr marL="0" indent="0">
              <a:buNone/>
            </a:pPr>
            <a:r>
              <a:rPr lang="fr-FR" sz="1400" dirty="0">
                <a:hlinkClick r:id="rId6"/>
              </a:rPr>
              <a:t>http://www.oxfam.org/fr/ </a:t>
            </a:r>
            <a:r>
              <a:rPr lang="fr-FR" sz="1400" dirty="0" err="1">
                <a:hlinkClick r:id="rId6"/>
              </a:rPr>
              <a:t>policy</a:t>
            </a:r>
            <a:r>
              <a:rPr lang="fr-FR" sz="1400" dirty="0">
                <a:hlinkClick r:id="rId6"/>
              </a:rPr>
              <a:t>/bp91_africa_food_crisis</a:t>
            </a:r>
            <a:endParaRPr lang="fr-FR" sz="1400" dirty="0"/>
          </a:p>
          <a:p>
            <a:r>
              <a:rPr lang="fr-FR" sz="1400" dirty="0"/>
              <a:t>FAO: L’Etat de la sécurité alimentaire et de la nutrition dans le monde</a:t>
            </a:r>
          </a:p>
          <a:p>
            <a:pPr marL="0" indent="0">
              <a:buNone/>
            </a:pPr>
            <a:r>
              <a:rPr lang="fr-FR" sz="1400" dirty="0"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http://www.fao.org/3/ca9692fr/CA9692FR.pdf</a:t>
            </a:r>
            <a:endParaRPr lang="fr-FR" sz="1400" dirty="0"/>
          </a:p>
          <a:p>
            <a:pPr>
              <a:buFont typeface="Wingdings" panose="05000000000000000000" pitchFamily="2" charset="2"/>
              <a:buChar char="Ø"/>
            </a:pPr>
            <a:endParaRPr lang="fr-FR" sz="2000" dirty="0"/>
          </a:p>
          <a:p>
            <a:pPr marL="0" indent="0">
              <a:buNone/>
            </a:pPr>
            <a:endParaRPr lang="fr-FR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341590F-2F97-4841-B179-F4CD763ECF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07/09/2021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7C92C88-C926-4DE5-AC4E-97A4D9A76F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35631-A7F3-4DD0-B62E-9749F9A55618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810695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CF9A907-ACDF-4BD1-8ABF-3D698A4CB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51209"/>
          </a:xfrm>
        </p:spPr>
        <p:txBody>
          <a:bodyPr>
            <a:normAutofit fontScale="90000"/>
          </a:bodyPr>
          <a:lstStyle/>
          <a:p>
            <a:pPr algn="ctr"/>
            <a:r>
              <a:rPr lang="fr-FR" sz="4000" b="1" i="0" dirty="0">
                <a:effectLst/>
                <a:latin typeface="Montserrat"/>
              </a:rPr>
              <a:t>Proportion mondiale de personnes en état de sous-nutrition</a:t>
            </a:r>
            <a:br>
              <a:rPr lang="fr-FR" b="1" i="0" dirty="0">
                <a:effectLst/>
                <a:latin typeface="Montserrat"/>
              </a:rPr>
            </a:br>
            <a:endParaRPr lang="fr-FR" b="1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50A56A7-F5D0-4B4C-9737-D9D2C005D5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4610"/>
            <a:ext cx="10515600" cy="4351338"/>
          </a:xfrm>
        </p:spPr>
        <p:txBody>
          <a:bodyPr/>
          <a:lstStyle/>
          <a:p>
            <a:r>
              <a:rPr lang="fr-FR" dirty="0"/>
              <a:t>Le nombre de personnes en état de sous-nutrition en 2017 est de</a:t>
            </a:r>
          </a:p>
          <a:p>
            <a:pPr marL="0" indent="0" algn="ctr">
              <a:buNone/>
            </a:pPr>
            <a:r>
              <a:rPr lang="fr-FR" dirty="0"/>
              <a:t>535 900 000</a:t>
            </a:r>
          </a:p>
          <a:p>
            <a:r>
              <a:rPr lang="fr-FR" dirty="0"/>
              <a:t>La proportion de personnes en état de sous-nutrition en 2017 est de</a:t>
            </a:r>
          </a:p>
          <a:p>
            <a:pPr marL="0" indent="0" algn="ctr">
              <a:buNone/>
            </a:pPr>
            <a:r>
              <a:rPr lang="fr-FR" dirty="0"/>
              <a:t>7,10%</a:t>
            </a:r>
          </a:p>
          <a:p>
            <a:pPr marL="0" indent="0" algn="ctr">
              <a:buNone/>
            </a:pPr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927739D2-A705-4C9B-9B06-AC10110C9D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572" t="45238" r="28708" b="28975"/>
          <a:stretch/>
        </p:blipFill>
        <p:spPr>
          <a:xfrm>
            <a:off x="2749899" y="3753742"/>
            <a:ext cx="6692202" cy="273913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D6732A11-167F-4FF3-8EA1-204D4EBCB7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07/09/2021</a:t>
            </a:r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E62ADF2D-C853-47B5-BBBD-D31AFAB7DD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35631-A7F3-4DD0-B62E-9749F9A55618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84358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886574C-91A2-4EB0-8834-BDED3648F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b="1" dirty="0"/>
              <a:t>Types de sous-nutrition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B4A8428-73D4-4B99-B19E-2D9BBF9D75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ctr"/>
            <a:r>
              <a:rPr lang="fr-FR" dirty="0"/>
              <a:t>MOYENNE</a:t>
            </a:r>
            <a:endParaRPr lang="fr-FR" sz="2000" dirty="0"/>
          </a:p>
          <a:p>
            <a:pPr algn="ctr"/>
            <a:r>
              <a:rPr lang="fr-FR" sz="2000" b="0" dirty="0"/>
              <a:t>Sous 2500Kcal/personne/jour 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C7A744E1-EBCE-453F-9F0C-B6341B78E86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pPr algn="ctr"/>
            <a:r>
              <a:rPr lang="fr-FR" dirty="0"/>
              <a:t>SEVERE</a:t>
            </a:r>
            <a:endParaRPr lang="fr-FR" sz="2000" dirty="0"/>
          </a:p>
          <a:p>
            <a:pPr algn="ctr"/>
            <a:r>
              <a:rPr lang="fr-FR" sz="2000" b="0" dirty="0"/>
              <a:t>Sous 2000Kcal/personne/jour </a:t>
            </a:r>
          </a:p>
        </p:txBody>
      </p:sp>
      <p:pic>
        <p:nvPicPr>
          <p:cNvPr id="12" name="Espace réservé du contenu 11">
            <a:extLst>
              <a:ext uri="{FF2B5EF4-FFF2-40B4-BE49-F238E27FC236}">
                <a16:creationId xmlns:a16="http://schemas.microsoft.com/office/drawing/2014/main" id="{64F8774C-A1D3-4161-96E5-6FB23112FB9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05" t="2213" r="24521" b="-1"/>
          <a:stretch/>
        </p:blipFill>
        <p:spPr>
          <a:xfrm>
            <a:off x="665163" y="2065865"/>
            <a:ext cx="5144939" cy="4860000"/>
          </a:xfrm>
        </p:spPr>
      </p:pic>
      <p:graphicFrame>
        <p:nvGraphicFramePr>
          <p:cNvPr id="23" name="Espace réservé du contenu 22">
            <a:extLst>
              <a:ext uri="{FF2B5EF4-FFF2-40B4-BE49-F238E27FC236}">
                <a16:creationId xmlns:a16="http://schemas.microsoft.com/office/drawing/2014/main" id="{A72B3671-ECA4-4AB7-A021-69D65EF7DCE3}"/>
              </a:ext>
            </a:extLst>
          </p:cNvPr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3720046436"/>
              </p:ext>
            </p:extLst>
          </p:nvPr>
        </p:nvGraphicFramePr>
        <p:xfrm>
          <a:off x="6019801" y="2505075"/>
          <a:ext cx="5310186" cy="372490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4" name="Espace réservé de la date 23">
            <a:extLst>
              <a:ext uri="{FF2B5EF4-FFF2-40B4-BE49-F238E27FC236}">
                <a16:creationId xmlns:a16="http://schemas.microsoft.com/office/drawing/2014/main" id="{5C6FAC77-017F-4CBF-B852-D202BDFA49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07/09/2021</a:t>
            </a:r>
          </a:p>
        </p:txBody>
      </p:sp>
      <p:sp>
        <p:nvSpPr>
          <p:cNvPr id="25" name="Espace réservé du numéro de diapositive 24">
            <a:extLst>
              <a:ext uri="{FF2B5EF4-FFF2-40B4-BE49-F238E27FC236}">
                <a16:creationId xmlns:a16="http://schemas.microsoft.com/office/drawing/2014/main" id="{41BDDB9B-E309-4177-B417-B2844BAA5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35631-A7F3-4DD0-B62E-9749F9A55618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03467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99751F9-935E-46FC-8DDF-A16A4E285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fr-FR" sz="3600" b="1" i="0" dirty="0">
                <a:effectLst/>
                <a:latin typeface="-apple-system"/>
              </a:rPr>
              <a:t>Nombre théorique de personnes </a:t>
            </a:r>
            <a:br>
              <a:rPr lang="fr-FR" sz="3600" b="1" i="0" dirty="0">
                <a:effectLst/>
                <a:latin typeface="-apple-system"/>
              </a:rPr>
            </a:br>
            <a:r>
              <a:rPr lang="fr-FR" sz="3600" b="1" i="0" dirty="0">
                <a:effectLst/>
                <a:latin typeface="-apple-system"/>
              </a:rPr>
              <a:t>qui pourraient être nourries</a:t>
            </a:r>
            <a:br>
              <a:rPr lang="fr-FR" sz="3600" b="1" i="0" dirty="0">
                <a:effectLst/>
                <a:latin typeface="-apple-system"/>
              </a:rPr>
            </a:br>
            <a:endParaRPr lang="fr-FR" sz="3600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96D1BEA-FFBB-4151-833E-BA10D4FAB7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73479" y="1690688"/>
            <a:ext cx="4757195" cy="4351338"/>
          </a:xfrm>
        </p:spPr>
        <p:txBody>
          <a:bodyPr>
            <a:normAutofit/>
          </a:bodyPr>
          <a:lstStyle/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pPr marL="0" indent="0" algn="ctr">
              <a:buNone/>
            </a:pPr>
            <a:r>
              <a:rPr lang="fr-FR" sz="1800" dirty="0">
                <a:solidFill>
                  <a:schemeClr val="dk1"/>
                </a:solidFill>
              </a:rPr>
              <a:t>La disponibilité alimentaire mondiale en végétaux en est de: </a:t>
            </a:r>
          </a:p>
          <a:p>
            <a:pPr marL="0" indent="0" algn="ctr">
              <a:buNone/>
            </a:pPr>
            <a:r>
              <a:rPr lang="fr-FR" sz="1800" dirty="0">
                <a:solidFill>
                  <a:schemeClr val="dk1"/>
                </a:solidFill>
              </a:rPr>
              <a:t>6 300 1748 937 197 865 Kcal par an</a:t>
            </a:r>
          </a:p>
          <a:p>
            <a:pPr marL="0" indent="0" algn="ctr">
              <a:buNone/>
            </a:pPr>
            <a:endParaRPr lang="fr-FR" sz="1800" dirty="0">
              <a:solidFill>
                <a:schemeClr val="dk1"/>
              </a:solidFill>
            </a:endParaRPr>
          </a:p>
          <a:p>
            <a:pPr marL="0" indent="0" algn="ctr">
              <a:buNone/>
            </a:pPr>
            <a:r>
              <a:rPr lang="fr-FR" sz="1800" dirty="0">
                <a:solidFill>
                  <a:schemeClr val="dk1"/>
                </a:solidFill>
              </a:rPr>
              <a:t>La proportion de personnes pouvant être nourries avec les disponibilités végétales est de:</a:t>
            </a:r>
          </a:p>
          <a:p>
            <a:pPr marL="0" indent="0" algn="ctr">
              <a:buNone/>
            </a:pPr>
            <a:r>
              <a:rPr lang="fr-FR" sz="1800" dirty="0">
                <a:solidFill>
                  <a:schemeClr val="dk1"/>
                </a:solidFill>
              </a:rPr>
              <a:t>91,47%</a:t>
            </a:r>
          </a:p>
          <a:p>
            <a:endParaRPr lang="fr-FR" sz="2000" dirty="0"/>
          </a:p>
          <a:p>
            <a:endParaRPr lang="fr-FR" sz="2000" dirty="0"/>
          </a:p>
        </p:txBody>
      </p:sp>
      <p:sp>
        <p:nvSpPr>
          <p:cNvPr id="6" name="Espace réservé de la date 5">
            <a:extLst>
              <a:ext uri="{FF2B5EF4-FFF2-40B4-BE49-F238E27FC236}">
                <a16:creationId xmlns:a16="http://schemas.microsoft.com/office/drawing/2014/main" id="{BA445292-0F86-4819-8DC9-5F146EC0D3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07/09/2021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F1CD326-B0D7-441C-80F8-E36D5F22ED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35631-A7F3-4DD0-B62E-9749F9A55618}" type="slidenum">
              <a:rPr lang="fr-FR" smtClean="0"/>
              <a:t>5</a:t>
            </a:fld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1A3F35A-EC6C-4876-B6A0-D6754EA8D322}"/>
              </a:ext>
            </a:extLst>
          </p:cNvPr>
          <p:cNvSpPr/>
          <p:nvPr/>
        </p:nvSpPr>
        <p:spPr>
          <a:xfrm>
            <a:off x="659757" y="1365853"/>
            <a:ext cx="4757195" cy="4676173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  <a:p>
            <a:pPr algn="ctr"/>
            <a:r>
              <a:rPr lang="fr-FR" dirty="0"/>
              <a:t>La disponibilité alimentaire mondiale est de :</a:t>
            </a:r>
          </a:p>
          <a:p>
            <a:pPr algn="ctr"/>
            <a:r>
              <a:rPr lang="fr-FR" dirty="0"/>
              <a:t>7 635 429 388 975 814 Kcal par an </a:t>
            </a:r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r>
              <a:rPr lang="fr-FR" dirty="0"/>
              <a:t>La proportion de personnes pouvant être nourries avec les disponibilité mondiale est de:</a:t>
            </a:r>
          </a:p>
          <a:p>
            <a:pPr algn="ctr"/>
            <a:r>
              <a:rPr lang="fr-FR" dirty="0"/>
              <a:t>110,86%</a:t>
            </a:r>
          </a:p>
        </p:txBody>
      </p:sp>
    </p:spTree>
    <p:extLst>
      <p:ext uri="{BB962C8B-B14F-4D97-AF65-F5344CB8AC3E}">
        <p14:creationId xmlns:p14="http://schemas.microsoft.com/office/powerpoint/2010/main" val="36151663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669B399-07F4-4C93-8898-7C6A4C053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fr-FR" sz="3600" b="1" dirty="0"/>
              <a:t>Proportion des disponibilités intérieures attribuée à l’alimentation animale, perdue et utilisées pour l'alimentation humaine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D5DE9CA5-A1AD-4B5E-899E-8C349A0DFE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639" y="1996447"/>
            <a:ext cx="10877145" cy="5076000"/>
          </a:xfrm>
        </p:spPr>
      </p:pic>
      <p:sp>
        <p:nvSpPr>
          <p:cNvPr id="6" name="Espace réservé de la date 5">
            <a:extLst>
              <a:ext uri="{FF2B5EF4-FFF2-40B4-BE49-F238E27FC236}">
                <a16:creationId xmlns:a16="http://schemas.microsoft.com/office/drawing/2014/main" id="{1998A145-79C2-4309-9A24-B2636CB609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07/09/2021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7E0D988-2BA0-4CF2-9873-BDACA1D7E0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35631-A7F3-4DD0-B62E-9749F9A55618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749990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541208-2830-4795-B261-893592766C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3600" dirty="0"/>
              <a:t>Pays dont la proportion de personnes sous-alimentées est la plus forte en 2017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4F97C6D4-410B-471E-908F-C73F67EC35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63926" t="33771" r="21220" b="28357"/>
          <a:stretch/>
        </p:blipFill>
        <p:spPr>
          <a:xfrm>
            <a:off x="3125017" y="1776875"/>
            <a:ext cx="6576838" cy="4716000"/>
          </a:xfrm>
        </p:spPr>
      </p:pic>
      <p:sp>
        <p:nvSpPr>
          <p:cNvPr id="6" name="Espace réservé de la date 5">
            <a:extLst>
              <a:ext uri="{FF2B5EF4-FFF2-40B4-BE49-F238E27FC236}">
                <a16:creationId xmlns:a16="http://schemas.microsoft.com/office/drawing/2014/main" id="{AD125A9F-5FD2-4D1B-9DB7-E28EC6E8D7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07/09/2021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4ED9283-1A6F-46F6-AA8E-251B74C2F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35631-A7F3-4DD0-B62E-9749F9A55618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937345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F8AA49E-D469-478F-9520-6EC203F22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3600" b="1" dirty="0"/>
              <a:t>Pays qui ont le plus bénéficiés d’aide alimentaire depuis 2013 </a:t>
            </a:r>
            <a:r>
              <a:rPr lang="fr-FR" sz="2400" dirty="0"/>
              <a:t>(Quantité en tonnes)</a:t>
            </a:r>
            <a:endParaRPr lang="fr-FR" sz="3600" dirty="0"/>
          </a:p>
        </p:txBody>
      </p:sp>
      <p:graphicFrame>
        <p:nvGraphicFramePr>
          <p:cNvPr id="8" name="Espace réservé du contenu 7">
            <a:extLst>
              <a:ext uri="{FF2B5EF4-FFF2-40B4-BE49-F238E27FC236}">
                <a16:creationId xmlns:a16="http://schemas.microsoft.com/office/drawing/2014/main" id="{3A38B9F7-5BF6-4F36-A1F2-28A08680837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07022149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Espace réservé de la date 8">
            <a:extLst>
              <a:ext uri="{FF2B5EF4-FFF2-40B4-BE49-F238E27FC236}">
                <a16:creationId xmlns:a16="http://schemas.microsoft.com/office/drawing/2014/main" id="{F02D6412-7D2C-4EAA-95BF-EB88418386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07/09/2021</a:t>
            </a:r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A3A9961C-4690-431C-90B5-63C45638E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35631-A7F3-4DD0-B62E-9749F9A55618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76334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A6CA95E-E54D-4445-A091-9E4B2192D1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3600" b="1" dirty="0"/>
              <a:t>Pays ayant le plus, le moins de disponibilités/habitant</a:t>
            </a:r>
          </a:p>
        </p:txBody>
      </p:sp>
      <p:sp>
        <p:nvSpPr>
          <p:cNvPr id="10" name="Espace réservé du contenu 9">
            <a:extLst>
              <a:ext uri="{FF2B5EF4-FFF2-40B4-BE49-F238E27FC236}">
                <a16:creationId xmlns:a16="http://schemas.microsoft.com/office/drawing/2014/main" id="{48063214-CB96-4663-8ADF-50F612CA2F2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fr-FR" dirty="0"/>
              <a:t>TOP10</a:t>
            </a:r>
          </a:p>
          <a:p>
            <a:pPr marL="0" indent="0">
              <a:buNone/>
            </a:pPr>
            <a:endParaRPr lang="fr-FR" dirty="0"/>
          </a:p>
        </p:txBody>
      </p:sp>
      <p:sp>
        <p:nvSpPr>
          <p:cNvPr id="12" name="Espace réservé du contenu 11">
            <a:extLst>
              <a:ext uri="{FF2B5EF4-FFF2-40B4-BE49-F238E27FC236}">
                <a16:creationId xmlns:a16="http://schemas.microsoft.com/office/drawing/2014/main" id="{F6DD3156-A492-42C6-9412-4EE1C7A0F79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fr-FR" dirty="0"/>
              <a:t>BUTTOM10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37B23D7E-1425-4B6F-A99F-EE00563FB3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135" t="29948" r="22933" b="28387"/>
          <a:stretch/>
        </p:blipFill>
        <p:spPr>
          <a:xfrm>
            <a:off x="1160477" y="2259230"/>
            <a:ext cx="4537045" cy="3816000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4040374F-1051-4BA9-866E-D41FA41014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2155" t="26935" r="22845" b="30153"/>
          <a:stretch/>
        </p:blipFill>
        <p:spPr>
          <a:xfrm>
            <a:off x="6611048" y="2259230"/>
            <a:ext cx="4742752" cy="3816000"/>
          </a:xfrm>
          <a:prstGeom prst="rect">
            <a:avLst/>
          </a:prstGeom>
        </p:spPr>
      </p:pic>
      <p:sp>
        <p:nvSpPr>
          <p:cNvPr id="17" name="Espace réservé de la date 16">
            <a:extLst>
              <a:ext uri="{FF2B5EF4-FFF2-40B4-BE49-F238E27FC236}">
                <a16:creationId xmlns:a16="http://schemas.microsoft.com/office/drawing/2014/main" id="{A9E00B27-B0EB-4A4D-9E33-D4A369163D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07/09/2021</a:t>
            </a:r>
          </a:p>
        </p:txBody>
      </p:sp>
      <p:sp>
        <p:nvSpPr>
          <p:cNvPr id="18" name="Espace réservé du numéro de diapositive 17">
            <a:extLst>
              <a:ext uri="{FF2B5EF4-FFF2-40B4-BE49-F238E27FC236}">
                <a16:creationId xmlns:a16="http://schemas.microsoft.com/office/drawing/2014/main" id="{A0F4ED3D-32A5-46F7-8AEB-B88665C7E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35631-A7F3-4DD0-B62E-9749F9A55618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5843613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1717</TotalTime>
  <Words>861</Words>
  <Application>Microsoft Office PowerPoint</Application>
  <PresentationFormat>Grand écran</PresentationFormat>
  <Paragraphs>157</Paragraphs>
  <Slides>20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20</vt:i4>
      </vt:variant>
    </vt:vector>
  </HeadingPairs>
  <TitlesOfParts>
    <vt:vector size="28" baseType="lpstr">
      <vt:lpstr>-apple-system</vt:lpstr>
      <vt:lpstr>Arial</vt:lpstr>
      <vt:lpstr>Calibri</vt:lpstr>
      <vt:lpstr>Calibri Light</vt:lpstr>
      <vt:lpstr>latoregular</vt:lpstr>
      <vt:lpstr>Montserrat</vt:lpstr>
      <vt:lpstr>Wingdings</vt:lpstr>
      <vt:lpstr>Thème Office</vt:lpstr>
      <vt:lpstr>FAO Organisation des Nations Unies pour l’alimentation et l’agriculture</vt:lpstr>
      <vt:lpstr>SOMMAIRE</vt:lpstr>
      <vt:lpstr>Proportion mondiale de personnes en état de sous-nutrition </vt:lpstr>
      <vt:lpstr>Types de sous-nutrition</vt:lpstr>
      <vt:lpstr>Nombre théorique de personnes  qui pourraient être nourries </vt:lpstr>
      <vt:lpstr>Proportion des disponibilités intérieures attribuée à l’alimentation animale, perdue et utilisées pour l'alimentation humaine</vt:lpstr>
      <vt:lpstr>Pays dont la proportion de personnes sous-alimentées est la plus forte en 2017</vt:lpstr>
      <vt:lpstr>Pays qui ont le plus bénéficiés d’aide alimentaire depuis 2013 (Quantité en tonnes)</vt:lpstr>
      <vt:lpstr>Pays ayant le plus, le moins de disponibilités/habitant</vt:lpstr>
      <vt:lpstr>Comparatifs des pays ayant le plus, le moins de disponibilité/habitant</vt:lpstr>
      <vt:lpstr>Répartition utilisation des céréales entre l’alimentation humaine et l’alimentation pour animaux</vt:lpstr>
      <vt:lpstr>Utilisation du manioc par la Thaïlande</vt:lpstr>
      <vt:lpstr>Moyenne par continent de Kcal disponible /jour/personne</vt:lpstr>
      <vt:lpstr>Utilisation de la production entre l’alimentation humaine, les différents traitements, les pertes et l’exportation</vt:lpstr>
      <vt:lpstr>Proportion d’exportation de la production</vt:lpstr>
      <vt:lpstr>Disponibilités par groupe de pays</vt:lpstr>
      <vt:lpstr>Taux d’Autosuffisance (TAS)  </vt:lpstr>
      <vt:lpstr>Conclusion Distribution mondiale des variables</vt:lpstr>
      <vt:lpstr>Les causes</vt:lpstr>
      <vt:lpstr>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FAO Organisation des Nations Unies pour l’alimentation et l’agriculture</dc:title>
  <dc:creator>Angele Mendy</dc:creator>
  <cp:lastModifiedBy>Angele Mendy</cp:lastModifiedBy>
  <cp:revision>6</cp:revision>
  <dcterms:created xsi:type="dcterms:W3CDTF">2021-09-07T18:00:10Z</dcterms:created>
  <dcterms:modified xsi:type="dcterms:W3CDTF">2021-09-14T13:40:21Z</dcterms:modified>
</cp:coreProperties>
</file>